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71" r:id="rId5"/>
    <p:sldId id="315" r:id="rId6"/>
    <p:sldId id="316" r:id="rId7"/>
    <p:sldId id="317" r:id="rId8"/>
    <p:sldId id="318" r:id="rId9"/>
    <p:sldId id="259" r:id="rId10"/>
    <p:sldId id="263" r:id="rId11"/>
    <p:sldId id="286" r:id="rId12"/>
    <p:sldId id="262" r:id="rId13"/>
    <p:sldId id="287" r:id="rId14"/>
    <p:sldId id="288" r:id="rId15"/>
    <p:sldId id="292" r:id="rId16"/>
    <p:sldId id="313" r:id="rId17"/>
    <p:sldId id="261" r:id="rId18"/>
    <p:sldId id="296" r:id="rId19"/>
    <p:sldId id="299" r:id="rId20"/>
    <p:sldId id="300" r:id="rId21"/>
    <p:sldId id="301" r:id="rId22"/>
    <p:sldId id="307" r:id="rId23"/>
    <p:sldId id="281" r:id="rId24"/>
    <p:sldId id="308" r:id="rId25"/>
    <p:sldId id="309" r:id="rId26"/>
    <p:sldId id="310" r:id="rId27"/>
    <p:sldId id="311" r:id="rId28"/>
    <p:sldId id="312" r:id="rId29"/>
    <p:sldId id="260" r:id="rId30"/>
    <p:sldId id="280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270AC1-7176-482D-B144-3A000CBC884D}">
  <a:tblStyle styleId="{45270AC1-7176-482D-B144-3A000CBC8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/>
    <p:restoredTop sz="75824"/>
  </p:normalViewPr>
  <p:slideViewPr>
    <p:cSldViewPr snapToGrid="0" snapToObjects="1">
      <p:cViewPr>
        <p:scale>
          <a:sx n="113" d="100"/>
          <a:sy n="113" d="100"/>
        </p:scale>
        <p:origin x="1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24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Illustration of</a:t>
            </a:r>
            <a:r>
              <a:rPr lang="en-US" baseline="0" dirty="0" smtClean="0"/>
              <a:t> how a client uses the computational resources on Bridges.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8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way </a:t>
            </a:r>
            <a:r>
              <a:rPr lang="en-US" dirty="0" err="1" smtClean="0"/>
              <a:t>youo</a:t>
            </a:r>
            <a:r>
              <a:rPr lang="en-US" dirty="0" smtClean="0"/>
              <a:t> requested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resouces</a:t>
            </a:r>
            <a:r>
              <a:rPr lang="en-US" baseline="0" dirty="0" smtClean="0"/>
              <a:t> if a bit different across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7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2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9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These people</a:t>
            </a:r>
            <a:r>
              <a:rPr lang="en-US" baseline="0" dirty="0" smtClean="0"/>
              <a:t> are actually all seeking the same information but from different perspective. We are building a solution to deliver the data to their hand so that they can do their job more easily.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used in combination with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Kibana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(known as an ELK stack) to quickly query data and visually represent it for analytics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60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 fantastic tool for managing logs and shoving them into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an open source data collection engine with real-time pipelining capabilities.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Logstash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dynamically unify data from different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sources and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we can writer script to clean the data before moving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data into destination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which is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7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lucene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based distributed text search engine capable of handling large document-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oreiented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sets. Although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 has certain features like Document-oriented Store, Schema free, Distributed Data Storage,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Sharding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Replication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However, people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usually do not use it as the primary store.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typically used to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store, index, search and analyze data in real-time which lets you extract value from the data.</a:t>
            </a:r>
          </a:p>
          <a:p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Lucene indexes documents in a way that it creates inverted index for specified fields of the document. When you use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ElasticSearch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you provide a query which undergoes tokenization, stemming etc. The tokenized keywords in your query are matched with the inverted index to retrieve documents where those keywords occur most frequently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2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798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2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84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1322831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859CB1"/>
              </a:buClr>
              <a:buSzPts val="3000"/>
              <a:buFont typeface="Source Sans Pro"/>
              <a:buChar char="▸"/>
              <a:defRPr sz="30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○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■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ctrTitle"/>
          </p:nvPr>
        </p:nvSpPr>
        <p:spPr>
          <a:xfrm>
            <a:off x="-116958" y="2549424"/>
            <a:ext cx="9346019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Interns </a:t>
            </a:r>
            <a:r>
              <a:rPr lang="en-US" sz="36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 Final </a:t>
            </a: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Report Presentation: </a:t>
            </a:r>
            <a:b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Building a Data Pipeline for </a:t>
            </a:r>
            <a:r>
              <a:rPr lang="en-US" sz="3600" dirty="0" err="1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</a:t>
            </a:r>
            <a:endParaRPr sz="36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1703" y="475164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2018/08/04</a:t>
            </a:r>
          </a:p>
          <a:p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Intern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Alice (Chia-Hua Lee)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21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Allocations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bell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Production Environment: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noll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History: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2016/03/07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~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now </a:t>
            </a: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Size of View on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noll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Databse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8,883,000+ rows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676616"/>
            <a:ext cx="1536500" cy="115445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81205"/>
              </p:ext>
            </p:extLst>
          </p:nvPr>
        </p:nvGraphicFramePr>
        <p:xfrm>
          <a:off x="886463" y="3674214"/>
          <a:ext cx="7409397" cy="2620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632"/>
                <a:gridCol w="2212245"/>
                <a:gridCol w="4816520"/>
              </a:tblGrid>
              <a:tr h="280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#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Table Name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Brief Description 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public.subgrant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   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grant info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68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 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subgrantplatinfo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platform info: Reg, GPU, Large,SU allocations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public.subgrantmach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machine 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Reg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, GPU, Large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platmachuser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grant/platform/machine/username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users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grant/platform/machine/username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nsfaffiliations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affiliations table (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eg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. CMU, Pitt, </a:t>
                      </a: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USC, 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etc..)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89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7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public.jobs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subset of </a:t>
                      </a: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slurmdb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focusing on jobs for accounting purposes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570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public.prorated_jobs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Truncate jobs into daily basis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721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Public.actions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new grant, renewal, supplement, </a:t>
                      </a: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extension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, SU amount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Allocations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 All 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About?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11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9566" y="1401177"/>
            <a:ext cx="61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4406307" y="5485760"/>
            <a:ext cx="769352" cy="713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9381" y="4889581"/>
            <a:ext cx="150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AI &amp; BD Intern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2741" y="4912327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Staff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247" y="4830158"/>
            <a:ext cx="11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Bridges Workshop</a:t>
            </a:r>
            <a:endParaRPr lang="en-US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329" y="2876343"/>
            <a:ext cx="198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Subgrant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Number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97" y="2888024"/>
            <a:ext cx="131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CDA090001P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7534" y="2908479"/>
            <a:ext cx="134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MCB170031P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0389" y="2885466"/>
            <a:ext cx="134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DMR160034P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57" t="7087" r="-1435" b="33652"/>
          <a:stretch/>
        </p:blipFill>
        <p:spPr>
          <a:xfrm>
            <a:off x="1999814" y="1281120"/>
            <a:ext cx="1276182" cy="11211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7386" y="4444676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Charge ID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1024" y="4427225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pscstaff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5508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mr5612p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4403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ca8r6hp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1054" y="5430023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UserID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1054" y="5919373"/>
            <a:ext cx="281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JobID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/SU charged/Machine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9566" y="1846082"/>
            <a:ext cx="2386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Affiliation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PSC</a:t>
            </a:r>
          </a:p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pipscid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nystrom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Email:   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nick@psc.edu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Telephone:  412567983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999" y="4830158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Title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693" y="3453825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53031" y="3467654"/>
            <a:ext cx="127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51486" y="3691657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40000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55" y="3252442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579" y="4058400"/>
            <a:ext cx="124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Start - End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3268" y="4054276"/>
            <a:ext cx="24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2017/07/08 -2019/04/04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81054" y="5667770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Name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6341" r="10699" b="11850"/>
          <a:stretch/>
        </p:blipFill>
        <p:spPr>
          <a:xfrm>
            <a:off x="7821034" y="1431362"/>
            <a:ext cx="865766" cy="10638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4127" y="2617032"/>
            <a:ext cx="16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Consultant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6248356" y="1595188"/>
            <a:ext cx="916826" cy="31962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42836" y="3209921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7940920" y="5282758"/>
            <a:ext cx="611959" cy="49565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210433" y="346909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414" y="348713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8552335" y="2513282"/>
            <a:ext cx="611959" cy="4956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3918634" y="1283127"/>
            <a:ext cx="611959" cy="49565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34775" y="3999434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42836" y="4405046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71579" y="4801942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6248356" y="5485760"/>
            <a:ext cx="769352" cy="71370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2369368" y="5481606"/>
            <a:ext cx="769352" cy="7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subTitle" idx="4294967295"/>
          </p:nvPr>
        </p:nvSpPr>
        <p:spPr>
          <a:xfrm>
            <a:off x="1129200" y="5485223"/>
            <a:ext cx="6885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Link: http://rubber.bridges.psc.edu:5601/</a:t>
            </a:r>
            <a:endParaRPr sz="2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543327" y="2718739"/>
            <a:ext cx="1007582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12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Google Shape;163;p38"/>
          <p:cNvSpPr txBox="1">
            <a:spLocks/>
          </p:cNvSpPr>
          <p:nvPr/>
        </p:nvSpPr>
        <p:spPr>
          <a:xfrm>
            <a:off x="1550909" y="2034286"/>
            <a:ext cx="7357609" cy="257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0"/>
              </a:spcBef>
              <a:buSzPts val="3000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 Relevant Dashboard Covers the following topics :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Theoretical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Utilization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daily users &amp;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Jobs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Historical Resource Utilization on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ifferent Machines by Affiliations 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Resources Utilization by Departments @ CMU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&amp;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Upitt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" sz="2000" dirty="0" smtClean="0"/>
              <a:t> </a:t>
            </a:r>
            <a:endParaRPr lang="en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168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</a:t>
            </a:r>
            <a:r>
              <a:rPr lang="en-US" b="1" dirty="0" err="1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Slurm</a:t>
            </a: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Development/Production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pPr marL="76200" indent="0">
              <a:buNone/>
            </a:pP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use raw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CSV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files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directly from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commands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History of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: since June 2018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Slurm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13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9" y="1347426"/>
            <a:ext cx="1025911" cy="939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75" y="2018391"/>
            <a:ext cx="1515759" cy="78061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60720"/>
              </p:ext>
            </p:extLst>
          </p:nvPr>
        </p:nvGraphicFramePr>
        <p:xfrm>
          <a:off x="3178312" y="3193451"/>
          <a:ext cx="4879010" cy="29774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571"/>
                <a:gridCol w="2127175"/>
                <a:gridCol w="2375264"/>
              </a:tblGrid>
              <a:tr h="26540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#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Columns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used for </a:t>
                      </a:r>
                      <a:r>
                        <a:rPr lang="en-US" sz="1400" baseline="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sacct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Columns</a:t>
                      </a:r>
                      <a:r>
                        <a:rPr lang="en-US" sz="1400" baseline="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 used for </a:t>
                      </a:r>
                      <a:r>
                        <a:rPr lang="en-US" sz="1400" baseline="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sacctmgr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Account </a:t>
                      </a: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 </a:t>
                      </a: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NodeName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AllocTRES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TimeStart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JobName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TimeEnd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JobID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State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User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User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Partition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7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Start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8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State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2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9</a:t>
                      </a: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Submit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682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10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ReqMem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181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11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Timelimit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7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12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NodeList</a:t>
                      </a: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Abadi MT Condensed Extra Bold" charset="0"/>
                        <a:ea typeface="Abadi MT Condensed Extra Bold" charset="0"/>
                        <a:cs typeface="Abadi MT Condensed Extra Bold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0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 About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14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56" y="1655017"/>
            <a:ext cx="5290988" cy="2973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473" y="2802402"/>
            <a:ext cx="696130" cy="563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6350" y="4721857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 Events on </a:t>
            </a:r>
            <a:r>
              <a:rPr lang="en-US" sz="1600" b="1" dirty="0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down </a:t>
            </a:r>
            <a:r>
              <a:rPr lang="en-US" sz="16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or </a:t>
            </a:r>
            <a:r>
              <a:rPr lang="en-US" sz="1600" b="1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drain </a:t>
            </a:r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nodes on clusters</a:t>
            </a:r>
            <a:endParaRPr lang="en-US" sz="1600" b="1" i="0" dirty="0">
              <a:solidFill>
                <a:srgbClr val="000000"/>
              </a:solidFill>
              <a:effectLst/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266798" y="4072607"/>
            <a:ext cx="629901" cy="58782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550" y="4822233"/>
            <a:ext cx="373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Partition : GPU</a:t>
            </a:r>
          </a:p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ReqTime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2hr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Node: 4</a:t>
            </a:r>
          </a:p>
          <a:p>
            <a:r>
              <a:rPr lang="en-US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NodeList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[036,038-040]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Submit Time: 2017/08/01 13:00:02</a:t>
            </a:r>
          </a:p>
          <a:p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 on Resources Utilization &amp;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2470"/>
            <a:ext cx="8138480" cy="5419634"/>
          </a:xfrm>
        </p:spPr>
        <p:txBody>
          <a:bodyPr/>
          <a:lstStyle/>
          <a:p>
            <a:r>
              <a:rPr lang="en-US" sz="1800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 &amp; Backlogs 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a GPU job on 4 P100 nodes for 30 minutes is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GPU 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mr-IN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gres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=gpu:</a:t>
            </a:r>
            <a:r>
              <a:rPr lang="mr-IN" sz="1800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p100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mr-IN" sz="1800" dirty="0">
                <a:solidFill>
                  <a:schemeClr val="accent2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4 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8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30:00:00</a:t>
            </a:r>
          </a:p>
          <a:p>
            <a:pPr marL="0" indent="0">
              <a:buNone/>
            </a:pP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800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 Utilization &amp; Backlogs 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RM-shared partition using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4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cores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1 hour .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 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 </a:t>
            </a:r>
            <a:r>
              <a:rPr lang="en-US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RM-shared </a:t>
            </a:r>
            <a:r>
              <a:rPr lang="en-US" sz="18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en-US" sz="1800" dirty="0" err="1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ntasks</a:t>
            </a:r>
            <a:r>
              <a:rPr lang="en-US" sz="18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-per-node=4 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8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1:00:00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RM-shared partition using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 Nodes for 30 minutes. </a:t>
            </a:r>
          </a:p>
          <a:p>
            <a:pPr marL="0" indent="0">
              <a:buNone/>
            </a:pP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RM 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8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2 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8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mr-IN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800" dirty="0" smtClean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30:00</a:t>
            </a:r>
            <a:endParaRPr lang="en-US" sz="1800" dirty="0" smtClean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800" dirty="0">
                <a:solidFill>
                  <a:schemeClr val="accent4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 Utilization &amp; Backlogs 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LM partition for 10 hours of wall time and 6TB of memory : </a:t>
            </a:r>
          </a:p>
          <a:p>
            <a:pPr marL="0" indent="0">
              <a:buNone/>
            </a:pP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interact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8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LM </a:t>
            </a:r>
            <a:r>
              <a:rPr lang="en-US" sz="18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 t 10:00:00 </a:t>
            </a:r>
            <a:r>
              <a:rPr lang="en-US" sz="1800" dirty="0">
                <a:solidFill>
                  <a:srgbClr val="00B05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--mem </a:t>
            </a:r>
            <a:r>
              <a:rPr lang="en-US" sz="1800" dirty="0" smtClean="0">
                <a:solidFill>
                  <a:srgbClr val="00B05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6000GB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15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6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8" y="1132774"/>
            <a:ext cx="5029200" cy="4521200"/>
          </a:xfrm>
          <a:prstGeom prst="rect">
            <a:avLst/>
          </a:prstGeom>
        </p:spPr>
      </p:pic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275150" y="1277914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Preprocessing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(</a:t>
            </a:r>
            <a:r>
              <a:rPr lang="en-US" sz="3600" dirty="0" err="1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Slurm</a:t>
            </a: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 Logs)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16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729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Job Transform 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17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2778875"/>
            <a:ext cx="4717557" cy="2270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256" y="13980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Take RM Node as an example</a:t>
            </a:r>
            <a:endParaRPr lang="en-US" sz="18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630" y="5618598"/>
            <a:ext cx="37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107,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108-110,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131,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565]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630" y="5964427"/>
            <a:ext cx="423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003,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004-005,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009]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xl[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001,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002]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331" y="2179033"/>
            <a:ext cx="871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AllocTRES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=32,mem=123200M,node=1,billing/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=32,gres/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=2,gres/gpu:p100=2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0" y="2677274"/>
            <a:ext cx="3573810" cy="34933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620488" y="3041579"/>
            <a:ext cx="776572" cy="2392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1"/>
          </p:cNvCxnSpPr>
          <p:nvPr/>
        </p:nvCxnSpPr>
        <p:spPr>
          <a:xfrm>
            <a:off x="4665475" y="4647029"/>
            <a:ext cx="772355" cy="9324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99630" y="4901872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5474" y="5109099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4822" y="5302049"/>
            <a:ext cx="1112534" cy="1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37830" y="5489721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4" idx="1"/>
          </p:cNvCxnSpPr>
          <p:nvPr/>
        </p:nvCxnSpPr>
        <p:spPr>
          <a:xfrm>
            <a:off x="4606729" y="3005512"/>
            <a:ext cx="792901" cy="1986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06729" y="2980992"/>
            <a:ext cx="791652" cy="2231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314" y="2923997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900" y="4557222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-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(submit)    (start)</a:t>
            </a:r>
          </a:p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Transform start and end time to minute per row (like taking snapshot)</a:t>
            </a:r>
          </a:p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If a job has a start time of 2018-07-19T13:28:35 and end time of 2018-07-19T13:32:21 in </a:t>
            </a:r>
            <a:r>
              <a:rPr lang="en-US" sz="20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this single job will be converted to four rows with timestamp like the following:</a:t>
            </a:r>
          </a:p>
          <a:p>
            <a:endParaRPr lang="en-US" sz="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12" y="4574100"/>
            <a:ext cx="9150949" cy="1479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7077" y="4867711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13:29:00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7967" y="4862346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13:30:00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8699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13:31:00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2138" y="4863047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13:32:00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riangle 11"/>
          <p:cNvSpPr/>
          <p:nvPr/>
        </p:nvSpPr>
        <p:spPr>
          <a:xfrm flipH="1" flipV="1">
            <a:off x="1721792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2294" y="3892987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2018-07-19T13:28:35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12490" y="3830669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2018-07-19T13:32:21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riangle 14"/>
          <p:cNvSpPr/>
          <p:nvPr/>
        </p:nvSpPr>
        <p:spPr>
          <a:xfrm flipH="1" flipV="1">
            <a:off x="6166069" y="4591446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flipH="1" flipV="1">
            <a:off x="4686209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flipH="1" flipV="1">
            <a:off x="3318491" y="4575390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 flipH="1" flipV="1">
            <a:off x="468410" y="4628987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13:28:00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89199" y="4267423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07940" y="4249633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flipH="1" flipV="1">
            <a:off x="7620398" y="4585092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19340" y="4861283"/>
            <a:ext cx="1245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13:33:00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240" y="5871872"/>
            <a:ext cx="96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***A </a:t>
            </a:r>
            <a:r>
              <a:rPr lang="en-US" sz="1800" b="1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 that waits for 10 days to be executed would have 60*24*10= 14400 rows 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5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19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GPU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8467" y="159999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98465" y="3067544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8465" y="4906881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940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/>
              <a:t>(2374, 18)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1468767"/>
            <a:ext cx="4381500" cy="143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3281918"/>
            <a:ext cx="4445000" cy="1384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26" y="4965027"/>
            <a:ext cx="4876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372139" y="-9395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Agenda</a:t>
            </a:r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4912" y="14605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Project Benefit </a:t>
            </a: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for the Center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4104" y="1553553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102" y="3021105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102" y="486044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3205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(8306, 18)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05" y="4836691"/>
            <a:ext cx="41656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05" y="3016081"/>
            <a:ext cx="38862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05" y="1358950"/>
            <a:ext cx="387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3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21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914" y="1533237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5832" y="1533237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5830" y="3000789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5830" y="4840126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1854" y="3778498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(</a:t>
            </a:r>
            <a:r>
              <a:rPr lang="is-IS" dirty="0"/>
              <a:t>4170, </a:t>
            </a:r>
            <a:r>
              <a:rPr lang="is-IS" dirty="0" smtClean="0"/>
              <a:t>18)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1533237"/>
            <a:ext cx="458470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r="2365"/>
          <a:stretch/>
        </p:blipFill>
        <p:spPr>
          <a:xfrm>
            <a:off x="3247558" y="4795266"/>
            <a:ext cx="5617032" cy="141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3107101"/>
            <a:ext cx="5092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</a:t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Demo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22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4765" y="66658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23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215"/>
            <a:ext cx="9144000" cy="22474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779134" y="1569758"/>
            <a:ext cx="536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 Spam: 2018-07-19 04:29:00 </a:t>
            </a:r>
            <a:r>
              <a:rPr lang="mr-IN" sz="1800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2018-07-20 11:30</a:t>
            </a:r>
            <a:endParaRPr lang="en-US" sz="1800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2167551"/>
            <a:ext cx="4875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Graph1: Percentage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GPUs Assigned by Node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ype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536883"/>
            <a:ext cx="2366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K80</a:t>
            </a:r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&amp; P100</a:t>
            </a:r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both have 64 GPUs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24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589"/>
            <a:ext cx="9177728" cy="22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244"/>
            <a:ext cx="9144000" cy="21220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922" y="1297257"/>
            <a:ext cx="552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Graph2: Number of K8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Nodes Assigned (Total Nodes: 16)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4350" y="5990499"/>
            <a:ext cx="84124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4272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*** Drain Nodes: no </a:t>
            </a:r>
            <a:r>
              <a:rPr lang="en-US" dirty="0">
                <a:solidFill>
                  <a:srgbClr val="242729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further job will be scheduled on that node, but the currently running jobs will keep running 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922" y="3578120"/>
            <a:ext cx="510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Graph3: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Number of K8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GPUs Assigned Total GPUs: 64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37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25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9"/>
          <a:stretch/>
        </p:blipFill>
        <p:spPr>
          <a:xfrm>
            <a:off x="0" y="3989182"/>
            <a:ext cx="9024730" cy="1952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978"/>
            <a:ext cx="9144000" cy="2151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92" y="1199646"/>
            <a:ext cx="561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4: Average/Median/Max Wait Time for Interactive Jobs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992" y="3628141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5: Number of GPU Interactive Jobs by Node Type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76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26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" y="1538327"/>
            <a:ext cx="9144000" cy="22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74" b="12133"/>
          <a:stretch/>
        </p:blipFill>
        <p:spPr>
          <a:xfrm>
            <a:off x="1" y="3767333"/>
            <a:ext cx="9196466" cy="21266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103" y="1188700"/>
            <a:ext cx="4682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6: Sum of Request GPU Hours by Node Type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1103" y="3500340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7: Total Number of Jobs by Node Type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1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27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437"/>
            <a:ext cx="9087123" cy="30265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32931" y="1857450"/>
            <a:ext cx="3632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Graph 8: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Total Number of Jobs </a:t>
            </a:r>
            <a:r>
              <a:rPr lang="en-US" sz="180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by user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20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20" y="1539504"/>
            <a:ext cx="5664200" cy="4064000"/>
          </a:xfrm>
          <a:prstGeom prst="rect">
            <a:avLst/>
          </a:prstGeom>
        </p:spPr>
      </p:pic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782020" y="2631999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6.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Project Benefits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for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PSC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28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8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801532" y="3185124"/>
            <a:ext cx="7540936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 algn="l"/>
            <a:r>
              <a:rPr lang="en-US" i="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onitor the </a:t>
            </a:r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Utilization &amp; Backlog </a:t>
            </a:r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different resources on Bridges in longer time span, not just snapshot </a:t>
            </a:r>
          </a:p>
          <a:p>
            <a:pPr indent="-457200" algn="l"/>
            <a:r>
              <a:rPr lang="en-US" i="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Manage Allocations more efficiently </a:t>
            </a:r>
          </a:p>
          <a:p>
            <a:pPr indent="-457200" algn="l"/>
            <a:endParaRPr i="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29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1. Motivation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2" name="Google Shape;142;p35"/>
          <p:cNvSpPr txBox="1">
            <a:spLocks noGrp="1"/>
          </p:cNvSpPr>
          <p:nvPr>
            <p:ph type="subTitle" idx="4294967295"/>
          </p:nvPr>
        </p:nvSpPr>
        <p:spPr>
          <a:xfrm>
            <a:off x="1178623" y="1889570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Deliver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person</a:t>
            </a:r>
          </a:p>
          <a:p>
            <a:pPr marL="0" lvl="0" indent="0" algn="ctr">
              <a:spcBef>
                <a:spcPts val="0"/>
              </a:spcBef>
              <a:buNone/>
            </a:pPr>
            <a:endParaRPr sz="40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4" y="1407114"/>
            <a:ext cx="1512942" cy="1512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94" b="14684"/>
          <a:stretch/>
        </p:blipFill>
        <p:spPr>
          <a:xfrm>
            <a:off x="6555030" y="4435306"/>
            <a:ext cx="1881058" cy="1744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1258" y="2901918"/>
            <a:ext cx="135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Consultants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14817" y="6278572"/>
            <a:ext cx="117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End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5975" y="6063129"/>
            <a:ext cx="1137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Director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87" y="4551333"/>
            <a:ext cx="1512942" cy="1512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01" y="1326453"/>
            <a:ext cx="1512942" cy="1512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58" y="2936488"/>
            <a:ext cx="15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System Administrator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9778" y="5615866"/>
            <a:ext cx="98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…</a:t>
            </a:r>
            <a:endParaRPr lang="en-US" sz="4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Thanks!</a:t>
            </a:r>
            <a:endParaRPr sz="360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382028" y="1608147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</a:t>
            </a:r>
            <a:r>
              <a:rPr lang="en" sz="5000" b="1" dirty="0" err="1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ny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?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4294967295"/>
          </p:nvPr>
        </p:nvSpPr>
        <p:spPr>
          <a:xfrm>
            <a:off x="1275150" y="5301575"/>
            <a:ext cx="65937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You can find me at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chiahual</a:t>
            </a:r>
            <a:r>
              <a:rPr lang="en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@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andrew.cmu.edu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804554" y="2446316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2.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Data Pipeline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4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9" name="Google Shape;189;p4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5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14" y="3050362"/>
            <a:ext cx="1153391" cy="861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3238" t="-1" r="1270" b="50786"/>
          <a:stretch/>
        </p:blipFill>
        <p:spPr>
          <a:xfrm>
            <a:off x="7807380" y="1817331"/>
            <a:ext cx="775210" cy="78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9406" t="3536" r="24037" b="50000"/>
          <a:stretch/>
        </p:blipFill>
        <p:spPr>
          <a:xfrm>
            <a:off x="6760845" y="2324016"/>
            <a:ext cx="1277531" cy="715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2868" t="3536" r="59427" b="47249"/>
          <a:stretch/>
        </p:blipFill>
        <p:spPr>
          <a:xfrm>
            <a:off x="6024111" y="1827880"/>
            <a:ext cx="888311" cy="790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00" y="4831059"/>
            <a:ext cx="2636016" cy="16487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02" y="1870066"/>
            <a:ext cx="1045105" cy="785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47" y="3068834"/>
            <a:ext cx="862209" cy="789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294" y="2906701"/>
            <a:ext cx="1129338" cy="11293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7402" y="3899352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CSV files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8482" y="5455488"/>
            <a:ext cx="50674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Execute command to extract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Invoke python script to clean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Copy the processed data to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docker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(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inotifywait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package)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736" y="3129524"/>
            <a:ext cx="768465" cy="76846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75504" y="2760116"/>
            <a:ext cx="5453361" cy="207733"/>
          </a:xfrm>
          <a:prstGeom prst="rightArrow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33836" y="408589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</a:t>
            </a:r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ubber.bridges.psc.edu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9087" y="3870680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Processed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14373" y="387825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reprocess.py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22707" y="386194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Raw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08490" y="5072262"/>
            <a:ext cx="1634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automate.sh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846" y="3080565"/>
            <a:ext cx="768465" cy="76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4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Logstash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6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6000"/>
            <a:ext cx="8211280" cy="24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9606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Elasticsearch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under the hood - Lucene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7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53" y="2113413"/>
            <a:ext cx="7172083" cy="33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028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Kibana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8</a:t>
            </a:fld>
            <a:endParaRPr lang="uk-UA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3" y="1535050"/>
            <a:ext cx="7560474" cy="4725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20880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9</a:t>
            </a:fld>
            <a:endParaRPr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1140</Words>
  <Application>Microsoft Macintosh PowerPoint</Application>
  <PresentationFormat>On-screen Show (4:3)</PresentationFormat>
  <Paragraphs>281</Paragraphs>
  <Slides>30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Abadi MT Condensed Extra Bold</vt:lpstr>
      <vt:lpstr>Permanent Marker</vt:lpstr>
      <vt:lpstr>Source Sans Pro</vt:lpstr>
      <vt:lpstr>Wingdings</vt:lpstr>
      <vt:lpstr>Arial</vt:lpstr>
      <vt:lpstr>Timon template</vt:lpstr>
      <vt:lpstr>PSC Interns 2018 Final Report Presentation:  Building a Data Pipeline for Calima Dashboard</vt:lpstr>
      <vt:lpstr>Agenda</vt:lpstr>
      <vt:lpstr>1. Motivation</vt:lpstr>
      <vt:lpstr>2. Data Pipeline</vt:lpstr>
      <vt:lpstr> Calima Dashboard Data Pipeline</vt:lpstr>
      <vt:lpstr>Logstash</vt:lpstr>
      <vt:lpstr>Elasticsearch under the hood - Lucene</vt:lpstr>
      <vt:lpstr>Kibana</vt:lpstr>
      <vt:lpstr>3. Data Source</vt:lpstr>
      <vt:lpstr>Data Source: Allocations</vt:lpstr>
      <vt:lpstr>What is Allocations Database All About?</vt:lpstr>
      <vt:lpstr>PowerPoint Presentation</vt:lpstr>
      <vt:lpstr>Data Source: Slurm</vt:lpstr>
      <vt:lpstr>What is sacct &amp; sacctmgr Data All About?</vt:lpstr>
      <vt:lpstr>Analysis on Resources Utilization &amp; Backlog</vt:lpstr>
      <vt:lpstr>PowerPoint Presentation</vt:lpstr>
      <vt:lpstr>Data Preprocessing (1) – Job Transform </vt:lpstr>
      <vt:lpstr>Data Preprocessing (2) - Time</vt:lpstr>
      <vt:lpstr>Preprocessed Data (August 1st –August 3rd ) </vt:lpstr>
      <vt:lpstr>Preprocessed Data (August 1st –August 3rd ) </vt:lpstr>
      <vt:lpstr>Preprocessed Data (August 1st –August 3rd ) </vt:lpstr>
      <vt:lpstr>5. Dashboard  Demo</vt:lpstr>
      <vt:lpstr>GPU Utilization</vt:lpstr>
      <vt:lpstr>GPU Utilization</vt:lpstr>
      <vt:lpstr>GPU Backlog</vt:lpstr>
      <vt:lpstr>GPU Backlog</vt:lpstr>
      <vt:lpstr>GPU Backlog</vt:lpstr>
      <vt:lpstr>6. Project Benefits  for  PSC</vt:lpstr>
      <vt:lpstr>PowerPoint Presentation</vt:lpstr>
      <vt:lpstr>Thanks!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PSC Interns 2018 Final Report Presentation:  Building a Data Pipeline for Calima Dashboard</dc:title>
  <cp:lastModifiedBy>Office</cp:lastModifiedBy>
  <cp:revision>48</cp:revision>
  <cp:lastPrinted>2018-08-05T12:41:03Z</cp:lastPrinted>
  <dcterms:modified xsi:type="dcterms:W3CDTF">2018-08-07T02:44:31Z</dcterms:modified>
</cp:coreProperties>
</file>